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Roboto" panose="02000000000000000000" pitchFamily="2" charset="0"/>
      <p:regular r:id="rId13"/>
      <p:bold r:id="rId14"/>
      <p:italic r:id="rId15"/>
    </p:embeddedFont>
    <p:embeddedFont>
      <p:font typeface="Roboto Slab" pitchFamily="2" charset="0"/>
      <p:regular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6"/>
    <p:restoredTop sz="74930"/>
  </p:normalViewPr>
  <p:slideViewPr>
    <p:cSldViewPr snapToGrid="0">
      <p:cViewPr varScale="1">
        <p:scale>
          <a:sx n="93" d="100"/>
          <a:sy n="93" d="100"/>
        </p:scale>
        <p:origin x="200" y="6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f76bb00c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gcf76bb00c9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dirty="0"/>
              <a:t>Hello everyone my name is </a:t>
            </a:r>
            <a:r>
              <a:rPr lang="en-US" dirty="0" err="1"/>
              <a:t>Fatemah</a:t>
            </a:r>
            <a:r>
              <a:rPr lang="en-US" dirty="0"/>
              <a:t> </a:t>
            </a:r>
            <a:r>
              <a:rPr lang="en-US" dirty="0" err="1"/>
              <a:t>Alawadhi</a:t>
            </a:r>
            <a:r>
              <a:rPr lang="en-US" dirty="0"/>
              <a:t> my collogues are  </a:t>
            </a:r>
            <a:r>
              <a:rPr lang="en-US" dirty="0" err="1"/>
              <a:t>Marzouq</a:t>
            </a:r>
            <a:r>
              <a:rPr lang="en-US" dirty="0"/>
              <a:t>, Liu and Mubarak. This is team 6 Low price drives. This a presentation for our final project.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2ad96fe1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d2ad96fe1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5895f02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5895f02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f5895f02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f5895f02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dirty="0"/>
              <a:t>In this slide I will talk about the requirement we have three sections for the requirement which are design hardware and software. The </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design is replacing the </a:t>
            </a:r>
            <a:r>
              <a:rPr lang="en-US" sz="1100" b="0"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dSPACE</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with Arduino which is cheaper alternative for the </a:t>
            </a:r>
            <a:r>
              <a:rPr lang="en-US" sz="1100" b="0"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dSPACE</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we wanted to redesign the inverter board but because of the lack of time we did not have time to redesign the inverter board.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For the hardware is the Arduino which we are using Arduino MEGA 2560. For the software is the Arduino code : A code generated by MATLAB/Simulink that measures the speed of the motor and sends signals as PWM to the inverter board to be used in MATLAB. Simulink converts the Arduino code into Simulink blocks and builds the circuit that used in an experiment. So, Simulink we can find it in the MATLAB program. </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f5895f02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f5895f02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f5895f02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f5895f02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dirty="0"/>
              <a:t>This slide shows our system architecture. The system Architecture shows the project process and how does the project work. The Arduino is the controller for the project which connect and send signals between the MATLAB/Simulink and the inverter board and the DC motor. The Arduino is the alternative for the </a:t>
            </a:r>
            <a:r>
              <a:rPr lang="en-US" dirty="0" err="1"/>
              <a:t>dSPACE</a:t>
            </a:r>
            <a:r>
              <a:rPr lang="en-US" dirty="0"/>
              <a:t>. labs will be implemented in the Arduino and will be used to send the signals from and to the inverter board to control the DC motor  and receives feedback from the DC motor. Also, it is more accessible to the student in electric drive’s lab courses. The inverter board is the link between the Arduino and the DC Motor. Receives digital signals from the Arduino and sends the signals to the DC motor. Provides the voltage and current received from the DC power supply. The MATLAB/Simulink is the software to operate the project coding via Simulink to send  and show the input and output of the system and also translate the data </a:t>
            </a:r>
            <a:r>
              <a:rPr lang="en-US" dirty="0" err="1"/>
              <a:t>dSPACE</a:t>
            </a:r>
            <a:r>
              <a:rPr lang="en-US" dirty="0"/>
              <a:t> experiment to Simulink into the Arduino board with the MATLAB/Simulink. the DC motor is the </a:t>
            </a:r>
            <a:r>
              <a:rPr lang="en-US" dirty="0" err="1"/>
              <a:t>MotorSolver</a:t>
            </a:r>
            <a:r>
              <a:rPr lang="en-US" dirty="0"/>
              <a:t> consist of the DC motor, DC generator and encoder that what we are using in this project. DC motor encoder connected to the Arduino board with a 15-pin encoder cable and connected to the inverter board with the banana cables.</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f76bb00c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f76bb00c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f76bb00c9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f76bb00c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cf76bb00c9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cf76bb00c9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cf76bb00c9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cf76bb00c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dirty="0"/>
              <a:t>In this slide I will show the project overall hardware connection. We can see that the Arduino connected to the computer which is the MATLAB/Simulink software. we can see the two connectors the 37-pin female connector which connect between the Arduino and the inverter board that will send the digital signals from the Arduino to the inverter board.  Also, we can see the 15-pin connector which connect the encoder cable that connected to the DC generator with the Arduino. And there is a connection between the inverter board and the DC generator connected by banana cables. There are also connections between DC power supply connected by the banana cables and the inverter board. Therefore, the inverter board is the link and the power, voltage and current provider for the DC motor.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1pPr>
            <a:lvl2pPr marL="914400" lvl="1"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2pPr>
            <a:lvl3pPr marL="1371600" lvl="2"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3pPr>
            <a:lvl4pPr marL="1828800" lvl="3"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4pPr>
            <a:lvl5pPr marL="2286000" lvl="4"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5pPr>
            <a:lvl6pPr marL="2743200" lvl="5"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6pPr>
            <a:lvl7pPr marL="3200400" lvl="6"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7pPr>
            <a:lvl8pPr marL="3657600" lvl="7"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8pPr>
            <a:lvl9pPr marL="4114800" lvl="8" indent="-317500">
              <a:lnSpc>
                <a:spcPct val="115000"/>
              </a:lnSpc>
              <a:spcBef>
                <a:spcPts val="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panose="02000000000000000000"/>
                <a:ea typeface="Roboto" panose="02000000000000000000"/>
                <a:cs typeface="Roboto" panose="02000000000000000000"/>
                <a:sym typeface="Roboto" panose="02000000000000000000"/>
              </a:defRPr>
            </a:lvl1pPr>
            <a:lvl2pPr lvl="1" algn="r">
              <a:buNone/>
              <a:defRPr sz="1000">
                <a:solidFill>
                  <a:schemeClr val="dk1"/>
                </a:solidFill>
                <a:latin typeface="Roboto" panose="02000000000000000000"/>
                <a:ea typeface="Roboto" panose="02000000000000000000"/>
                <a:cs typeface="Roboto" panose="02000000000000000000"/>
                <a:sym typeface="Roboto" panose="02000000000000000000"/>
              </a:defRPr>
            </a:lvl2pPr>
            <a:lvl3pPr lvl="2" algn="r">
              <a:buNone/>
              <a:defRPr sz="1000">
                <a:solidFill>
                  <a:schemeClr val="dk1"/>
                </a:solidFill>
                <a:latin typeface="Roboto" panose="02000000000000000000"/>
                <a:ea typeface="Roboto" panose="02000000000000000000"/>
                <a:cs typeface="Roboto" panose="02000000000000000000"/>
                <a:sym typeface="Roboto" panose="02000000000000000000"/>
              </a:defRPr>
            </a:lvl3pPr>
            <a:lvl4pPr lvl="3" algn="r">
              <a:buNone/>
              <a:defRPr sz="1000">
                <a:solidFill>
                  <a:schemeClr val="dk1"/>
                </a:solidFill>
                <a:latin typeface="Roboto" panose="02000000000000000000"/>
                <a:ea typeface="Roboto" panose="02000000000000000000"/>
                <a:cs typeface="Roboto" panose="02000000000000000000"/>
                <a:sym typeface="Roboto" panose="02000000000000000000"/>
              </a:defRPr>
            </a:lvl4pPr>
            <a:lvl5pPr lvl="4" algn="r">
              <a:buNone/>
              <a:defRPr sz="1000">
                <a:solidFill>
                  <a:schemeClr val="dk1"/>
                </a:solidFill>
                <a:latin typeface="Roboto" panose="02000000000000000000"/>
                <a:ea typeface="Roboto" panose="02000000000000000000"/>
                <a:cs typeface="Roboto" panose="02000000000000000000"/>
                <a:sym typeface="Roboto" panose="02000000000000000000"/>
              </a:defRPr>
            </a:lvl5pPr>
            <a:lvl6pPr lvl="5" algn="r">
              <a:buNone/>
              <a:defRPr sz="1000">
                <a:solidFill>
                  <a:schemeClr val="dk1"/>
                </a:solidFill>
                <a:latin typeface="Roboto" panose="02000000000000000000"/>
                <a:ea typeface="Roboto" panose="02000000000000000000"/>
                <a:cs typeface="Roboto" panose="02000000000000000000"/>
                <a:sym typeface="Roboto" panose="02000000000000000000"/>
              </a:defRPr>
            </a:lvl6pPr>
            <a:lvl7pPr lvl="6" algn="r">
              <a:buNone/>
              <a:defRPr sz="1000">
                <a:solidFill>
                  <a:schemeClr val="dk1"/>
                </a:solidFill>
                <a:latin typeface="Roboto" panose="02000000000000000000"/>
                <a:ea typeface="Roboto" panose="02000000000000000000"/>
                <a:cs typeface="Roboto" panose="02000000000000000000"/>
                <a:sym typeface="Roboto" panose="02000000000000000000"/>
              </a:defRPr>
            </a:lvl7pPr>
            <a:lvl8pPr lvl="7" algn="r">
              <a:buNone/>
              <a:defRPr sz="1000">
                <a:solidFill>
                  <a:schemeClr val="dk1"/>
                </a:solidFill>
                <a:latin typeface="Roboto" panose="02000000000000000000"/>
                <a:ea typeface="Roboto" panose="02000000000000000000"/>
                <a:cs typeface="Roboto" panose="02000000000000000000"/>
                <a:sym typeface="Roboto" panose="02000000000000000000"/>
              </a:defRPr>
            </a:lvl8pPr>
            <a:lvl9pPr lvl="8" algn="r">
              <a:buNone/>
              <a:defRPr sz="1000">
                <a:solidFill>
                  <a:schemeClr val="dk1"/>
                </a:solidFill>
                <a:latin typeface="Roboto" panose="02000000000000000000"/>
                <a:ea typeface="Roboto" panose="02000000000000000000"/>
                <a:cs typeface="Roboto" panose="02000000000000000000"/>
                <a:sym typeface="Roboto" panose="02000000000000000000"/>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298" y="-58955"/>
            <a:ext cx="5783400" cy="14574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185000"/>
              <a:buNone/>
            </a:pPr>
            <a:r>
              <a:rPr lang="en-GB" sz="2400" dirty="0">
                <a:latin typeface="Times New Roman" panose="02020603050405020304"/>
                <a:ea typeface="Times New Roman" panose="02020603050405020304"/>
                <a:cs typeface="Times New Roman" panose="02020603050405020304"/>
                <a:sym typeface="Times New Roman" panose="02020603050405020304"/>
              </a:rPr>
              <a:t>Low Price Drives </a:t>
            </a:r>
            <a:br>
              <a:rPr lang="en-GB" sz="2400" dirty="0">
                <a:latin typeface="Times New Roman" panose="02020603050405020304"/>
                <a:ea typeface="Times New Roman" panose="02020603050405020304"/>
                <a:cs typeface="Times New Roman" panose="02020603050405020304"/>
                <a:sym typeface="Times New Roman" panose="02020603050405020304"/>
              </a:rPr>
            </a:br>
            <a:r>
              <a:rPr lang="en-GB" sz="2400" dirty="0">
                <a:latin typeface="Times New Roman" panose="02020603050405020304"/>
                <a:ea typeface="Times New Roman" panose="02020603050405020304"/>
                <a:cs typeface="Times New Roman" panose="02020603050405020304"/>
                <a:sym typeface="Times New Roman" panose="02020603050405020304"/>
              </a:rPr>
              <a:t>Final project presentation</a:t>
            </a:r>
            <a:endParaRPr sz="2400" dirty="0">
              <a:latin typeface="Times New Roman" panose="02020603050405020304"/>
              <a:ea typeface="Times New Roman" panose="02020603050405020304"/>
              <a:cs typeface="Times New Roman" panose="02020603050405020304"/>
              <a:sym typeface="Times New Roman" panose="02020603050405020304"/>
            </a:endParaRPr>
          </a:p>
          <a:p>
            <a:pPr marL="0" lvl="0" indent="0" algn="ctr" rtl="0">
              <a:lnSpc>
                <a:spcPct val="100000"/>
              </a:lnSpc>
              <a:spcBef>
                <a:spcPts val="0"/>
              </a:spcBef>
              <a:spcAft>
                <a:spcPts val="0"/>
              </a:spcAft>
              <a:buSzPct val="111000"/>
              <a:buNone/>
            </a:pPr>
            <a:endParaRPr sz="2400"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64" name="Google Shape;64;p13"/>
          <p:cNvPicPr preferRelativeResize="0"/>
          <p:nvPr/>
        </p:nvPicPr>
        <p:blipFill rotWithShape="1">
          <a:blip r:embed="rId5"/>
          <a:srcRect/>
          <a:stretch>
            <a:fillRect/>
          </a:stretch>
        </p:blipFill>
        <p:spPr>
          <a:xfrm>
            <a:off x="3633600" y="992075"/>
            <a:ext cx="1876796" cy="1457400"/>
          </a:xfrm>
          <a:prstGeom prst="rect">
            <a:avLst/>
          </a:prstGeom>
          <a:noFill/>
          <a:ln>
            <a:noFill/>
          </a:ln>
        </p:spPr>
      </p:pic>
      <p:sp>
        <p:nvSpPr>
          <p:cNvPr id="65" name="Google Shape;65;p13"/>
          <p:cNvSpPr txBox="1"/>
          <p:nvPr/>
        </p:nvSpPr>
        <p:spPr>
          <a:xfrm>
            <a:off x="3709225" y="2400493"/>
            <a:ext cx="20109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2400"/>
              <a:buFont typeface="Arial" panose="020B0604020202020204"/>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04/21/2021</a:t>
            </a:r>
            <a:endParaRPr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None/>
            </a:pPr>
            <a:endParaRPr dirty="0">
              <a:latin typeface="Roboto" panose="02000000000000000000"/>
              <a:ea typeface="Roboto" panose="02000000000000000000"/>
              <a:cs typeface="Roboto" panose="02000000000000000000"/>
              <a:sym typeface="Roboto" panose="02000000000000000000"/>
            </a:endParaRPr>
          </a:p>
        </p:txBody>
      </p:sp>
      <p:pic>
        <p:nvPicPr>
          <p:cNvPr id="66" name="Google Shape;66;p13"/>
          <p:cNvPicPr preferRelativeResize="0"/>
          <p:nvPr/>
        </p:nvPicPr>
        <p:blipFill>
          <a:blip r:embed="rId6"/>
          <a:stretch>
            <a:fillRect/>
          </a:stretch>
        </p:blipFill>
        <p:spPr>
          <a:xfrm>
            <a:off x="556600" y="2948531"/>
            <a:ext cx="1259050" cy="1713707"/>
          </a:xfrm>
          <a:prstGeom prst="rect">
            <a:avLst/>
          </a:prstGeom>
          <a:noFill/>
          <a:ln>
            <a:noFill/>
          </a:ln>
        </p:spPr>
      </p:pic>
      <p:pic>
        <p:nvPicPr>
          <p:cNvPr id="67" name="Google Shape;67;p13"/>
          <p:cNvPicPr preferRelativeResize="0"/>
          <p:nvPr/>
        </p:nvPicPr>
        <p:blipFill>
          <a:blip r:embed="rId7"/>
          <a:stretch>
            <a:fillRect/>
          </a:stretch>
        </p:blipFill>
        <p:spPr>
          <a:xfrm>
            <a:off x="2720549" y="2971449"/>
            <a:ext cx="1259053" cy="1667875"/>
          </a:xfrm>
          <a:prstGeom prst="rect">
            <a:avLst/>
          </a:prstGeom>
          <a:noFill/>
          <a:ln>
            <a:noFill/>
          </a:ln>
        </p:spPr>
      </p:pic>
      <p:pic>
        <p:nvPicPr>
          <p:cNvPr id="68" name="Google Shape;68;p13"/>
          <p:cNvPicPr preferRelativeResize="0"/>
          <p:nvPr/>
        </p:nvPicPr>
        <p:blipFill>
          <a:blip r:embed="rId8"/>
          <a:stretch>
            <a:fillRect/>
          </a:stretch>
        </p:blipFill>
        <p:spPr>
          <a:xfrm>
            <a:off x="4884500" y="2958545"/>
            <a:ext cx="1195550" cy="1693680"/>
          </a:xfrm>
          <a:prstGeom prst="rect">
            <a:avLst/>
          </a:prstGeom>
          <a:noFill/>
          <a:ln>
            <a:noFill/>
          </a:ln>
        </p:spPr>
      </p:pic>
      <p:pic>
        <p:nvPicPr>
          <p:cNvPr id="69" name="Google Shape;69;p13"/>
          <p:cNvPicPr preferRelativeResize="0"/>
          <p:nvPr/>
        </p:nvPicPr>
        <p:blipFill>
          <a:blip r:embed="rId9"/>
          <a:stretch>
            <a:fillRect/>
          </a:stretch>
        </p:blipFill>
        <p:spPr>
          <a:xfrm>
            <a:off x="6984950" y="2984351"/>
            <a:ext cx="1195561" cy="1667875"/>
          </a:xfrm>
          <a:prstGeom prst="rect">
            <a:avLst/>
          </a:prstGeom>
          <a:noFill/>
          <a:ln>
            <a:noFill/>
          </a:ln>
        </p:spPr>
      </p:pic>
      <p:sp>
        <p:nvSpPr>
          <p:cNvPr id="70" name="Google Shape;70;p13"/>
          <p:cNvSpPr txBox="1"/>
          <p:nvPr/>
        </p:nvSpPr>
        <p:spPr>
          <a:xfrm>
            <a:off x="557075" y="4769000"/>
            <a:ext cx="1277100" cy="25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panose="02000000000000000000"/>
              <a:ea typeface="Roboto" panose="02000000000000000000"/>
              <a:cs typeface="Roboto" panose="02000000000000000000"/>
              <a:sym typeface="Roboto" panose="02000000000000000000"/>
            </a:endParaRPr>
          </a:p>
        </p:txBody>
      </p:sp>
      <p:sp>
        <p:nvSpPr>
          <p:cNvPr id="71" name="Google Shape;71;p13"/>
          <p:cNvSpPr txBox="1"/>
          <p:nvPr/>
        </p:nvSpPr>
        <p:spPr>
          <a:xfrm>
            <a:off x="247725" y="4713500"/>
            <a:ext cx="1876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dk1"/>
                </a:solidFill>
                <a:latin typeface="Times New Roman" panose="02020603050405020304"/>
                <a:ea typeface="Times New Roman" panose="02020603050405020304"/>
                <a:cs typeface="Times New Roman" panose="02020603050405020304"/>
                <a:sym typeface="Times New Roman" panose="02020603050405020304"/>
              </a:rPr>
              <a:t>Fatemah Alawadhi</a:t>
            </a:r>
            <a:endParaRPr sz="1200">
              <a:latin typeface="Times New Roman" panose="02020603050405020304"/>
              <a:ea typeface="Times New Roman" panose="02020603050405020304"/>
              <a:cs typeface="Times New Roman" panose="02020603050405020304"/>
              <a:sym typeface="Times New Roman" panose="02020603050405020304"/>
            </a:endParaRPr>
          </a:p>
        </p:txBody>
      </p:sp>
      <p:sp>
        <p:nvSpPr>
          <p:cNvPr id="72" name="Google Shape;72;p13"/>
          <p:cNvSpPr txBox="1"/>
          <p:nvPr/>
        </p:nvSpPr>
        <p:spPr>
          <a:xfrm>
            <a:off x="2449925" y="4713500"/>
            <a:ext cx="1800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Marzouq</a:t>
            </a: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1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Kraidees</a:t>
            </a:r>
            <a:endParaRPr sz="1200" dirty="0">
              <a:latin typeface="Times New Roman" panose="02020603050405020304"/>
              <a:ea typeface="Times New Roman" panose="02020603050405020304"/>
              <a:cs typeface="Times New Roman" panose="02020603050405020304"/>
              <a:sym typeface="Times New Roman" panose="02020603050405020304"/>
            </a:endParaRPr>
          </a:p>
        </p:txBody>
      </p:sp>
      <p:sp>
        <p:nvSpPr>
          <p:cNvPr id="73" name="Google Shape;73;p13"/>
          <p:cNvSpPr txBox="1"/>
          <p:nvPr/>
        </p:nvSpPr>
        <p:spPr>
          <a:xfrm>
            <a:off x="4714675" y="4769000"/>
            <a:ext cx="1428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dk1"/>
                </a:solidFill>
                <a:latin typeface="Times New Roman" panose="02020603050405020304"/>
                <a:ea typeface="Times New Roman" panose="02020603050405020304"/>
                <a:cs typeface="Times New Roman" panose="02020603050405020304"/>
                <a:sym typeface="Times New Roman" panose="02020603050405020304"/>
              </a:rPr>
              <a:t>Xingyu liu</a:t>
            </a:r>
            <a:endParaRPr sz="1200">
              <a:latin typeface="Times New Roman" panose="02020603050405020304"/>
              <a:ea typeface="Times New Roman" panose="02020603050405020304"/>
              <a:cs typeface="Times New Roman" panose="02020603050405020304"/>
              <a:sym typeface="Times New Roman" panose="02020603050405020304"/>
            </a:endParaRPr>
          </a:p>
        </p:txBody>
      </p:sp>
      <p:sp>
        <p:nvSpPr>
          <p:cNvPr id="74" name="Google Shape;74;p13"/>
          <p:cNvSpPr txBox="1"/>
          <p:nvPr/>
        </p:nvSpPr>
        <p:spPr>
          <a:xfrm>
            <a:off x="6821925" y="4769000"/>
            <a:ext cx="1521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dk1"/>
                </a:solidFill>
                <a:latin typeface="Times New Roman" panose="02020603050405020304"/>
                <a:ea typeface="Times New Roman" panose="02020603050405020304"/>
                <a:cs typeface="Times New Roman" panose="02020603050405020304"/>
                <a:sym typeface="Times New Roman" panose="02020603050405020304"/>
              </a:rPr>
              <a:t>Mubarak Alluwimi</a:t>
            </a:r>
            <a:endParaRPr sz="1200">
              <a:latin typeface="Times New Roman" panose="02020603050405020304"/>
              <a:ea typeface="Times New Roman" panose="02020603050405020304"/>
              <a:cs typeface="Times New Roman" panose="02020603050405020304"/>
              <a:sym typeface="Times New Roman" panose="02020603050405020304"/>
            </a:endParaRPr>
          </a:p>
        </p:txBody>
      </p:sp>
      <p:pic>
        <p:nvPicPr>
          <p:cNvPr id="2" name="intro" descr="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4386" y="422125"/>
            <a:ext cx="682775" cy="682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231250" y="58897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Conclusion: Final design project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 name="Google Shape;133;p2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134" name="Google Shape;134;p22"/>
          <p:cNvPicPr preferRelativeResize="0"/>
          <p:nvPr/>
        </p:nvPicPr>
        <p:blipFill>
          <a:blip r:embed="rId5"/>
          <a:stretch>
            <a:fillRect/>
          </a:stretch>
        </p:blipFill>
        <p:spPr>
          <a:xfrm>
            <a:off x="965975" y="1275075"/>
            <a:ext cx="6898751" cy="3672626"/>
          </a:xfrm>
          <a:prstGeom prst="rect">
            <a:avLst/>
          </a:prstGeom>
          <a:noFill/>
          <a:ln>
            <a:noFill/>
          </a:ln>
        </p:spPr>
      </p:pic>
      <p:pic>
        <p:nvPicPr>
          <p:cNvPr id="5" name="Recorded Sound">
            <a:hlinkClick r:id="" action="ppaction://media"/>
            <a:extLst>
              <a:ext uri="{FF2B5EF4-FFF2-40B4-BE49-F238E27FC236}">
                <a16:creationId xmlns:a16="http://schemas.microsoft.com/office/drawing/2014/main" id="{92549A21-6EEF-AE4A-9AA7-DD7BD95D60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180" y="885936"/>
            <a:ext cx="609600" cy="609600"/>
          </a:xfrm>
          <a:prstGeom prst="rect">
            <a:avLst/>
          </a:prstGeom>
        </p:spPr>
      </p:pic>
      <p:sp>
        <p:nvSpPr>
          <p:cNvPr id="2" name="TextBox 1">
            <a:extLst>
              <a:ext uri="{FF2B5EF4-FFF2-40B4-BE49-F238E27FC236}">
                <a16:creationId xmlns:a16="http://schemas.microsoft.com/office/drawing/2014/main" id="{A9C1921D-9860-9D47-9360-F88ABD290103}"/>
              </a:ext>
            </a:extLst>
          </p:cNvPr>
          <p:cNvSpPr txBox="1"/>
          <p:nvPr/>
        </p:nvSpPr>
        <p:spPr>
          <a:xfrm>
            <a:off x="7108466" y="4675367"/>
            <a:ext cx="17413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Mubarak </a:t>
            </a:r>
            <a:r>
              <a:rPr lang="en-US" dirty="0" err="1">
                <a:latin typeface="Times New Roman" panose="02020603050405020304" pitchFamily="18" charset="0"/>
                <a:cs typeface="Times New Roman" panose="02020603050405020304" pitchFamily="18" charset="0"/>
              </a:rPr>
              <a:t>Alluwimi</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Introduction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0" name="Google Shape;80;p14"/>
          <p:cNvSpPr txBox="1">
            <a:spLocks noGrp="1"/>
          </p:cNvSpPr>
          <p:nvPr>
            <p:ph type="body" idx="1"/>
          </p:nvPr>
        </p:nvSpPr>
        <p:spPr>
          <a:xfrm>
            <a:off x="387900" y="1283635"/>
            <a:ext cx="8368200" cy="3198717"/>
          </a:xfrm>
          <a:prstGeom prst="rect">
            <a:avLst/>
          </a:prstGeom>
        </p:spPr>
        <p:txBody>
          <a:bodyPr spcFirstLastPara="1" wrap="square" lIns="91425" tIns="91425" rIns="91425" bIns="91425" anchor="t" anchorCtr="0">
            <a:noAutofit/>
          </a:bodyPr>
          <a:lstStyle/>
          <a:p>
            <a:pPr marL="0" lvl="0" indent="0" algn="l" rtl="0">
              <a:spcBef>
                <a:spcPts val="1800"/>
              </a:spcBef>
              <a:spcAft>
                <a:spcPts val="0"/>
              </a:spcAft>
              <a:buNone/>
            </a:pPr>
            <a:r>
              <a:rPr lang="en-GB" sz="1400" b="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Client background </a:t>
            </a:r>
          </a:p>
          <a:p>
            <a:pPr marL="0" indent="457200">
              <a:spcBef>
                <a:spcPts val="600"/>
              </a:spcBef>
              <a:buNone/>
            </a:pPr>
            <a:r>
              <a:rPr lang="en-GB" sz="1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Dr.</a:t>
            </a: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Venkata </a:t>
            </a:r>
            <a:r>
              <a:rPr lang="en-GB" sz="1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Yaramasu</a:t>
            </a: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teaches Electric drives and advanced electric drives courses in Northern Arizona University. </a:t>
            </a:r>
          </a:p>
          <a:p>
            <a:pPr marL="0" lvl="0" indent="0" algn="l" rtl="0">
              <a:lnSpc>
                <a:spcPct val="100000"/>
              </a:lnSpc>
              <a:spcBef>
                <a:spcPts val="1200"/>
              </a:spcBef>
              <a:spcAft>
                <a:spcPts val="1200"/>
              </a:spcAft>
              <a:buNone/>
            </a:pPr>
            <a:r>
              <a:rPr lang="en-GB" sz="1400" b="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Motivation</a:t>
            </a: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p>
          <a:p>
            <a:pPr marL="0" lvl="0" indent="0" algn="l" rtl="0">
              <a:lnSpc>
                <a:spcPct val="30000"/>
              </a:lnSpc>
              <a:spcBef>
                <a:spcPts val="1200"/>
              </a:spcBef>
              <a:spcAft>
                <a:spcPts val="1200"/>
              </a:spcAft>
              <a:buNone/>
            </a:pP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1.Replace expensive </a:t>
            </a:r>
            <a:r>
              <a:rPr lang="en-GB" sz="1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dSPACE</a:t>
            </a: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a:t>
            </a:r>
          </a:p>
          <a:p>
            <a:pPr marL="0" lvl="0" indent="0" algn="l" rtl="0">
              <a:lnSpc>
                <a:spcPct val="30000"/>
              </a:lnSpc>
              <a:spcBef>
                <a:spcPts val="1200"/>
              </a:spcBef>
              <a:spcAft>
                <a:spcPts val="1200"/>
              </a:spcAft>
              <a:buNone/>
            </a:pP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2.Support Arduino-based MATLAB/Simulink workflows;</a:t>
            </a:r>
          </a:p>
          <a:p>
            <a:pPr marL="0" lvl="0" indent="0" algn="l" rtl="0">
              <a:lnSpc>
                <a:spcPct val="30000"/>
              </a:lnSpc>
              <a:spcBef>
                <a:spcPts val="1200"/>
              </a:spcBef>
              <a:spcAft>
                <a:spcPts val="1200"/>
              </a:spcAft>
              <a:buNone/>
            </a:pP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3.Low cost;</a:t>
            </a:r>
          </a:p>
          <a:p>
            <a:pPr marL="0" lvl="0" indent="0" algn="l" rtl="0">
              <a:lnSpc>
                <a:spcPct val="30000"/>
              </a:lnSpc>
              <a:spcBef>
                <a:spcPts val="1200"/>
              </a:spcBef>
              <a:spcAft>
                <a:spcPts val="1200"/>
              </a:spcAft>
              <a:buNone/>
            </a:pP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4.As small as a possible model;</a:t>
            </a:r>
          </a:p>
          <a:p>
            <a:pPr marL="0" lvl="0" indent="0" algn="l" rtl="0">
              <a:lnSpc>
                <a:spcPct val="30000"/>
              </a:lnSpc>
              <a:spcBef>
                <a:spcPts val="1200"/>
              </a:spcBef>
              <a:spcAft>
                <a:spcPts val="1200"/>
              </a:spcAft>
              <a:buNone/>
            </a:pP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5.Easy to reproduce.</a:t>
            </a:r>
          </a:p>
          <a:p>
            <a:pPr marL="0" lvl="0" indent="0" algn="r" rtl="0">
              <a:lnSpc>
                <a:spcPct val="30000"/>
              </a:lnSpc>
              <a:spcBef>
                <a:spcPts val="1200"/>
              </a:spcBef>
              <a:spcAft>
                <a:spcPts val="1200"/>
              </a:spcAft>
              <a:buNone/>
            </a:pPr>
            <a:r>
              <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alt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altLang="en-GB" sz="1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Xingyu</a:t>
            </a:r>
            <a:r>
              <a:rPr lang="en-US" alt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Liu</a:t>
            </a:r>
            <a:endPar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1200"/>
              </a:spcBef>
              <a:spcAft>
                <a:spcPts val="1200"/>
              </a:spcAft>
              <a:buNone/>
            </a:pPr>
            <a:endParaRPr lang="en-GB" sz="1400" dirty="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2" name="introduc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738110" y="457835"/>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8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Requirements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6" name="Google Shape;86;p15"/>
          <p:cNvSpPr txBox="1">
            <a:spLocks noGrp="1"/>
          </p:cNvSpPr>
          <p:nvPr>
            <p:ph type="body" idx="1"/>
          </p:nvPr>
        </p:nvSpPr>
        <p:spPr>
          <a:xfrm>
            <a:off x="387900" y="1360825"/>
            <a:ext cx="8368200" cy="3540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Times New Roman" panose="02020603050405020304"/>
              <a:buAutoNum type="arabicPeriod"/>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Design: </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120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1.1 Replacing the dSpace with Arduino which is cheaper alternative for dSpace  </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317500" algn="l" rtl="0">
              <a:spcBef>
                <a:spcPts val="1200"/>
              </a:spcBef>
              <a:spcAft>
                <a:spcPts val="0"/>
              </a:spcAft>
              <a:buClr>
                <a:srgbClr val="000000"/>
              </a:buClr>
              <a:buSzPts val="1400"/>
              <a:buFont typeface="Times New Roman" panose="02020603050405020304"/>
              <a:buAutoNum type="arabicPeriod"/>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 Hardware:</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120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 2.1 Arduino </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2.2 Inverter board </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317500" algn="l" rtl="0">
              <a:spcBef>
                <a:spcPts val="0"/>
              </a:spcBef>
              <a:spcAft>
                <a:spcPts val="0"/>
              </a:spcAft>
              <a:buClr>
                <a:srgbClr val="000000"/>
              </a:buClr>
              <a:buSzPts val="1400"/>
              <a:buFont typeface="Times New Roman" panose="02020603050405020304"/>
              <a:buAutoNum type="arabicPeriod"/>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 Software</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3.1 Arduino code </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457200" algn="l" rtl="0">
              <a:spcBef>
                <a:spcPts val="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3.1.1 A code generated by MATLAB/Simulink that measures the speed of the motor and sends a PWM signal to the inverter to be used in MATLAB.</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3.2 Simulink </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3.2.1 Converts the Arduino code into Simulink blocks</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0"/>
              </a:spcBef>
              <a:spcAft>
                <a:spcPts val="0"/>
              </a:spcAft>
              <a:buNone/>
            </a:pPr>
            <a:r>
              <a:rPr lang="en-GB" sz="1400">
                <a:solidFill>
                  <a:srgbClr val="000000"/>
                </a:solidFill>
                <a:latin typeface="Times New Roman" panose="02020603050405020304"/>
                <a:ea typeface="Times New Roman" panose="02020603050405020304"/>
                <a:cs typeface="Times New Roman" panose="02020603050405020304"/>
                <a:sym typeface="Times New Roman" panose="02020603050405020304"/>
              </a:rPr>
              <a:t>3.2.2 Builds the circuit that is used in the experiment </a:t>
            </a: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0" algn="l" rtl="0">
              <a:spcBef>
                <a:spcPts val="0"/>
              </a:spcBef>
              <a:spcAft>
                <a:spcPts val="1200"/>
              </a:spcAft>
              <a:buNone/>
            </a:pPr>
            <a:endParaRPr sz="1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7" name="Google Shape;87;p15"/>
          <p:cNvSpPr txBox="1"/>
          <p:nvPr/>
        </p:nvSpPr>
        <p:spPr>
          <a:xfrm>
            <a:off x="7060600" y="4554950"/>
            <a:ext cx="247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Times New Roman" panose="02020603050405020304"/>
                <a:ea typeface="Times New Roman" panose="02020603050405020304"/>
                <a:cs typeface="Times New Roman" panose="02020603050405020304"/>
                <a:sym typeface="Times New Roman" panose="02020603050405020304"/>
              </a:rPr>
              <a:t>Fatemah Alawadhi </a:t>
            </a:r>
            <a:endParaRPr>
              <a:latin typeface="Times New Roman" panose="02020603050405020304"/>
              <a:ea typeface="Times New Roman" panose="02020603050405020304"/>
              <a:cs typeface="Times New Roman" panose="02020603050405020304"/>
              <a:sym typeface="Times New Roman" panose="02020603050405020304"/>
            </a:endParaRPr>
          </a:p>
        </p:txBody>
      </p:sp>
      <p:pic>
        <p:nvPicPr>
          <p:cNvPr id="6" name="Requirements.m4a" descr="Requirements.m4a">
            <a:hlinkClick r:id="" action="ppaction://media"/>
            <a:extLst>
              <a:ext uri="{FF2B5EF4-FFF2-40B4-BE49-F238E27FC236}">
                <a16:creationId xmlns:a16="http://schemas.microsoft.com/office/drawing/2014/main" id="{F111B843-84DD-954C-AE84-D1CFC9CE62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1929" y="3313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Prototypes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3" name="Google Shape;93;p16"/>
          <p:cNvSpPr txBox="1">
            <a:spLocks noGrp="1"/>
          </p:cNvSpPr>
          <p:nvPr>
            <p:ph type="body" idx="1"/>
          </p:nvPr>
        </p:nvSpPr>
        <p:spPr>
          <a:xfrm>
            <a:off x="387985" y="1375410"/>
            <a:ext cx="8368030" cy="3284855"/>
          </a:xfrm>
          <a:prstGeom prst="rect">
            <a:avLst/>
          </a:prstGeom>
        </p:spPr>
        <p:txBody>
          <a:bodyPr spcFirstLastPara="1" wrap="square" lIns="91425" tIns="91425" rIns="91425" bIns="91425" anchor="t" anchorCtr="0">
            <a:normAutofit fontScale="25000" lnSpcReduction="20000"/>
          </a:bodyPr>
          <a:lstStyle/>
          <a:p>
            <a:pPr marL="0" indent="0">
              <a:lnSpc>
                <a:spcPct val="10000"/>
              </a:lnSpc>
              <a:spcBef>
                <a:spcPts val="1200"/>
              </a:spcBef>
              <a:spcAft>
                <a:spcPts val="1200"/>
              </a:spcAft>
              <a:buNone/>
            </a:pPr>
            <a:r>
              <a:rPr lang="en-GB" sz="7200" dirty="0">
                <a:solidFill>
                  <a:srgbClr val="000000"/>
                </a:solidFill>
                <a:latin typeface="Times New Roman" panose="02020603050405020304"/>
                <a:ea typeface="Times New Roman" panose="02020603050405020304"/>
                <a:cs typeface="Times New Roman" panose="02020603050405020304"/>
                <a:sym typeface="+mn-ea"/>
              </a:rPr>
              <a:t>1- Arduino Board</a:t>
            </a:r>
          </a:p>
          <a:p>
            <a:pPr marL="0" indent="0">
              <a:lnSpc>
                <a:spcPct val="80000"/>
              </a:lnSpc>
              <a:spcBef>
                <a:spcPts val="1200"/>
              </a:spcBef>
              <a:spcAft>
                <a:spcPts val="1200"/>
              </a:spcAft>
              <a:buNone/>
            </a:pPr>
            <a:r>
              <a:rPr lang="en-GB" sz="72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Receive the feedback and the output</a:t>
            </a:r>
            <a:r>
              <a:rPr lang="en-US" altLang="en-GB" sz="72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a:t>
            </a:r>
            <a:endParaRPr lang="en-GB" sz="7200" dirty="0">
              <a:solidFill>
                <a:srgbClr val="000000"/>
              </a:solidFill>
              <a:latin typeface="Times New Roman" panose="02020603050405020304"/>
              <a:ea typeface="Times New Roman" panose="02020603050405020304"/>
              <a:cs typeface="Times New Roman" panose="02020603050405020304"/>
              <a:sym typeface="+mn-ea"/>
            </a:endParaRPr>
          </a:p>
          <a:p>
            <a:pPr marL="0" indent="0">
              <a:lnSpc>
                <a:spcPct val="80000"/>
              </a:lnSpc>
              <a:spcAft>
                <a:spcPts val="1200"/>
              </a:spcAft>
              <a:buNone/>
            </a:pPr>
            <a:r>
              <a:rPr lang="en-US" sz="7200" dirty="0">
                <a:solidFill>
                  <a:srgbClr val="000000"/>
                </a:solidFill>
                <a:latin typeface="Times New Roman" panose="02020603050405020304"/>
                <a:ea typeface="Times New Roman" panose="02020603050405020304"/>
                <a:cs typeface="Times New Roman" panose="02020603050405020304"/>
                <a:sym typeface="+mn-ea"/>
              </a:rPr>
              <a:t>2- </a:t>
            </a:r>
            <a:r>
              <a:rPr lang="en-GB" sz="7200" dirty="0">
                <a:solidFill>
                  <a:srgbClr val="000000"/>
                </a:solidFill>
                <a:latin typeface="Times New Roman" panose="02020603050405020304"/>
                <a:ea typeface="Times New Roman" panose="02020603050405020304"/>
                <a:cs typeface="Times New Roman" panose="02020603050405020304"/>
                <a:sym typeface="+mn-ea"/>
              </a:rPr>
              <a:t>Inverter Board</a:t>
            </a:r>
          </a:p>
          <a:p>
            <a:pPr marL="857250" indent="-857250">
              <a:lnSpc>
                <a:spcPct val="110000"/>
              </a:lnSpc>
              <a:spcAft>
                <a:spcPts val="1200"/>
              </a:spcAft>
              <a:buFont typeface="Roboto" panose="02000000000000000000" pitchFamily="2" charset="0"/>
              <a:buChar char="●"/>
            </a:pPr>
            <a:r>
              <a:rPr lang="en-GB" sz="72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The link between the Arduino and the motor to operate the system</a:t>
            </a:r>
            <a:r>
              <a:rPr lang="en-US" altLang="en-GB" sz="72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a:t>
            </a:r>
            <a:endParaRPr lang="en-GB" altLang="en-GB" sz="7200" dirty="0">
              <a:solidFill>
                <a:srgbClr val="000000"/>
              </a:solidFill>
              <a:latin typeface="Times New Roman" panose="02020603050405020304"/>
              <a:ea typeface="Times New Roman" panose="02020603050405020304"/>
              <a:cs typeface="Times New Roman" panose="02020603050405020304"/>
              <a:sym typeface="+mn-ea"/>
            </a:endParaRPr>
          </a:p>
          <a:p>
            <a:pPr marL="0" indent="0">
              <a:lnSpc>
                <a:spcPct val="110000"/>
              </a:lnSpc>
              <a:spcAft>
                <a:spcPts val="1200"/>
              </a:spcAft>
              <a:buNone/>
            </a:pPr>
            <a:r>
              <a:rPr lang="en-US" altLang="en-GB" sz="7200" dirty="0">
                <a:solidFill>
                  <a:srgbClr val="000000"/>
                </a:solidFill>
                <a:latin typeface="Times New Roman" panose="02020603050405020304"/>
                <a:ea typeface="Times New Roman" panose="02020603050405020304"/>
                <a:cs typeface="Times New Roman" panose="02020603050405020304"/>
                <a:sym typeface="+mn-ea"/>
              </a:rPr>
              <a:t>3-  </a:t>
            </a:r>
            <a:r>
              <a:rPr lang="en-GB" sz="7200" dirty="0">
                <a:solidFill>
                  <a:srgbClr val="000000"/>
                </a:solidFill>
                <a:latin typeface="Times New Roman" panose="02020603050405020304"/>
                <a:ea typeface="Times New Roman" panose="02020603050405020304"/>
                <a:cs typeface="Times New Roman" panose="02020603050405020304"/>
                <a:sym typeface="+mn-ea"/>
              </a:rPr>
              <a:t>MATLAB Simulink</a:t>
            </a:r>
          </a:p>
          <a:p>
            <a:pPr marL="857250" indent="-857250">
              <a:lnSpc>
                <a:spcPct val="105000"/>
              </a:lnSpc>
              <a:spcAft>
                <a:spcPts val="1200"/>
              </a:spcAft>
              <a:buFont typeface="Roboto" panose="02000000000000000000" pitchFamily="2" charset="0"/>
              <a:buChar char="●"/>
            </a:pPr>
            <a:r>
              <a:rPr lang="en-GB" sz="72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Design a system to be controlled</a:t>
            </a:r>
            <a:r>
              <a:rPr lang="en-US" altLang="en-GB" sz="72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a:t>
            </a:r>
            <a:endParaRPr lang="en-GB" sz="7200" dirty="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r" rtl="0">
              <a:lnSpc>
                <a:spcPct val="105000"/>
              </a:lnSpc>
              <a:spcBef>
                <a:spcPts val="0"/>
              </a:spcBef>
              <a:spcAft>
                <a:spcPts val="1200"/>
              </a:spcAft>
              <a:buNone/>
            </a:pPr>
            <a:endParaRPr lang="en-GB" altLang="en-GB" sz="7200" dirty="0">
              <a:solidFill>
                <a:srgbClr val="000000"/>
              </a:solidFill>
              <a:latin typeface="Times New Roman" panose="02020603050405020304"/>
              <a:ea typeface="Times New Roman" panose="02020603050405020304"/>
              <a:cs typeface="Times New Roman" panose="02020603050405020304"/>
            </a:endParaRPr>
          </a:p>
          <a:p>
            <a:pPr marL="0" lvl="0" indent="0" algn="r" rtl="0">
              <a:lnSpc>
                <a:spcPct val="105000"/>
              </a:lnSpc>
              <a:spcBef>
                <a:spcPts val="0"/>
              </a:spcBef>
              <a:spcAft>
                <a:spcPts val="1200"/>
              </a:spcAft>
              <a:buNone/>
            </a:pPr>
            <a:endParaRPr lang="en-GB" altLang="en-GB" sz="5600" dirty="0">
              <a:solidFill>
                <a:srgbClr val="000000"/>
              </a:solidFill>
              <a:latin typeface="Times New Roman" panose="02020603050405020304"/>
              <a:ea typeface="Times New Roman" panose="02020603050405020304"/>
              <a:cs typeface="Times New Roman" panose="02020603050405020304"/>
            </a:endParaRPr>
          </a:p>
          <a:p>
            <a:pPr marL="0" lvl="0" indent="0" algn="r" rtl="0">
              <a:lnSpc>
                <a:spcPct val="105000"/>
              </a:lnSpc>
              <a:spcBef>
                <a:spcPts val="0"/>
              </a:spcBef>
              <a:spcAft>
                <a:spcPts val="1200"/>
              </a:spcAft>
              <a:buNone/>
            </a:pPr>
            <a:r>
              <a:rPr lang="en-US" altLang="en-GB" sz="5600" dirty="0" err="1">
                <a:solidFill>
                  <a:srgbClr val="000000"/>
                </a:solidFill>
                <a:latin typeface="Times New Roman" panose="02020603050405020304"/>
                <a:ea typeface="Times New Roman" panose="02020603050405020304"/>
                <a:cs typeface="Times New Roman" panose="02020603050405020304"/>
              </a:rPr>
              <a:t>Xingyu</a:t>
            </a:r>
            <a:r>
              <a:rPr lang="en-US" altLang="en-GB" sz="5600" dirty="0">
                <a:solidFill>
                  <a:srgbClr val="000000"/>
                </a:solidFill>
                <a:latin typeface="Times New Roman" panose="02020603050405020304"/>
                <a:ea typeface="Times New Roman" panose="02020603050405020304"/>
                <a:cs typeface="Times New Roman" panose="02020603050405020304"/>
              </a:rPr>
              <a:t> Liu</a:t>
            </a:r>
          </a:p>
        </p:txBody>
      </p:sp>
      <p:pic>
        <p:nvPicPr>
          <p:cNvPr id="2" name="prototyp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086400" y="648825"/>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System Architecture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9" name="Google Shape;99;p17"/>
          <p:cNvSpPr txBox="1">
            <a:spLocks noGrp="1"/>
          </p:cNvSpPr>
          <p:nvPr>
            <p:ph type="body" idx="1"/>
          </p:nvPr>
        </p:nvSpPr>
        <p:spPr>
          <a:xfrm>
            <a:off x="387900" y="1489825"/>
            <a:ext cx="29016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6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System architecture shows the project process. The Arduino is the as the controller for the project which it connects and sends signals between the MATLAB/Simulink to the inverter board and the DC Motor. </a:t>
            </a:r>
          </a:p>
        </p:txBody>
      </p:sp>
      <p:pic>
        <p:nvPicPr>
          <p:cNvPr id="100" name="Google Shape;100;p17"/>
          <p:cNvPicPr preferRelativeResize="0"/>
          <p:nvPr/>
        </p:nvPicPr>
        <p:blipFill>
          <a:blip r:embed="rId5"/>
          <a:stretch>
            <a:fillRect/>
          </a:stretch>
        </p:blipFill>
        <p:spPr>
          <a:xfrm>
            <a:off x="3289500" y="1144125"/>
            <a:ext cx="5645649" cy="3791400"/>
          </a:xfrm>
          <a:prstGeom prst="rect">
            <a:avLst/>
          </a:prstGeom>
          <a:noFill/>
          <a:ln>
            <a:noFill/>
          </a:ln>
        </p:spPr>
      </p:pic>
      <p:sp>
        <p:nvSpPr>
          <p:cNvPr id="101" name="Google Shape;101;p17"/>
          <p:cNvSpPr txBox="1"/>
          <p:nvPr/>
        </p:nvSpPr>
        <p:spPr>
          <a:xfrm>
            <a:off x="7303450" y="4425150"/>
            <a:ext cx="168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err="1">
                <a:latin typeface="Times New Roman" panose="02020603050405020304"/>
                <a:ea typeface="Times New Roman" panose="02020603050405020304"/>
                <a:cs typeface="Times New Roman" panose="02020603050405020304"/>
                <a:sym typeface="Times New Roman" panose="02020603050405020304"/>
              </a:rPr>
              <a:t>Fatemah</a:t>
            </a:r>
            <a:r>
              <a:rPr lang="en-GB" dirty="0">
                <a:latin typeface="Times New Roman" panose="02020603050405020304"/>
                <a:ea typeface="Times New Roman" panose="02020603050405020304"/>
                <a:cs typeface="Times New Roman" panose="02020603050405020304"/>
                <a:sym typeface="Times New Roman" panose="02020603050405020304"/>
              </a:rPr>
              <a:t> </a:t>
            </a:r>
            <a:r>
              <a:rPr lang="en-GB" dirty="0" err="1">
                <a:latin typeface="Times New Roman" panose="02020603050405020304"/>
                <a:ea typeface="Times New Roman" panose="02020603050405020304"/>
                <a:cs typeface="Times New Roman" panose="02020603050405020304"/>
                <a:sym typeface="Times New Roman" panose="02020603050405020304"/>
              </a:rPr>
              <a:t>Alawadhi</a:t>
            </a:r>
            <a:endParaRPr dirty="0">
              <a:latin typeface="Times New Roman" panose="02020603050405020304"/>
              <a:ea typeface="Times New Roman" panose="02020603050405020304"/>
              <a:cs typeface="Times New Roman" panose="02020603050405020304"/>
              <a:sym typeface="Times New Roman" panose="02020603050405020304"/>
            </a:endParaRPr>
          </a:p>
        </p:txBody>
      </p:sp>
      <p:pic>
        <p:nvPicPr>
          <p:cNvPr id="7" name="New Recording" descr="New Recording">
            <a:hlinkClick r:id="" action="ppaction://media"/>
            <a:extLst>
              <a:ext uri="{FF2B5EF4-FFF2-40B4-BE49-F238E27FC236}">
                <a16:creationId xmlns:a16="http://schemas.microsoft.com/office/drawing/2014/main" id="{29F48639-C4FB-1E41-9C77-5A40A306D7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9000" y="16419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Testing Results </a:t>
            </a:r>
            <a:endParaRPr dirty="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07" name="Google Shape;107;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285750" indent="-285750">
              <a:spcAft>
                <a:spcPts val="1200"/>
              </a:spcAft>
              <a:buClrTx/>
            </a:pPr>
            <a:r>
              <a:rPr lang="en-US" sz="1600" dirty="0">
                <a:solidFill>
                  <a:schemeClr val="tx2">
                    <a:lumMod val="10000"/>
                  </a:schemeClr>
                </a:solidFill>
                <a:latin typeface="Times New Roman" panose="02020603050405020304" pitchFamily="18" charset="0"/>
                <a:cs typeface="Times New Roman" panose="02020603050405020304" pitchFamily="18" charset="0"/>
              </a:rPr>
              <a:t>Unit test, Matrix</a:t>
            </a:r>
          </a:p>
          <a:p>
            <a:pPr marL="742950" lvl="1" indent="-285750">
              <a:spcAft>
                <a:spcPts val="1200"/>
              </a:spcAft>
              <a:buClrTx/>
            </a:pPr>
            <a:r>
              <a:rPr lang="en-US" sz="1600" b="0" i="0" dirty="0">
                <a:solidFill>
                  <a:srgbClr val="000000"/>
                </a:solidFill>
                <a:effectLst/>
                <a:latin typeface="Times New Roman" panose="02020603050405020304" pitchFamily="18" charset="0"/>
                <a:cs typeface="Times New Roman" panose="02020603050405020304" pitchFamily="18" charset="0"/>
              </a:rPr>
              <a:t>Display the current and voltage from the inverter board connected to the Arduino on the oscilloscope or the computer. </a:t>
            </a:r>
            <a:endParaRPr lang="en-US" sz="1600" dirty="0">
              <a:solidFill>
                <a:schemeClr val="tx2">
                  <a:lumMod val="10000"/>
                </a:schemeClr>
              </a:solidFill>
              <a:latin typeface="Times New Roman" panose="02020603050405020304" pitchFamily="18" charset="0"/>
              <a:cs typeface="Times New Roman" panose="02020603050405020304" pitchFamily="18" charset="0"/>
            </a:endParaRPr>
          </a:p>
          <a:p>
            <a:pPr marL="285750" indent="-285750">
              <a:spcAft>
                <a:spcPts val="1200"/>
              </a:spcAft>
              <a:buClrTx/>
            </a:pPr>
            <a:r>
              <a:rPr lang="en-US" sz="1600" dirty="0">
                <a:solidFill>
                  <a:schemeClr val="tx2">
                    <a:lumMod val="10000"/>
                  </a:schemeClr>
                </a:solidFill>
                <a:latin typeface="Times New Roman" panose="02020603050405020304" pitchFamily="18" charset="0"/>
                <a:cs typeface="Times New Roman" panose="02020603050405020304" pitchFamily="18" charset="0"/>
              </a:rPr>
              <a:t>Unit test, Step by Step</a:t>
            </a:r>
          </a:p>
          <a:p>
            <a:pPr marL="742950" lvl="1" indent="-285750">
              <a:spcAft>
                <a:spcPts val="1200"/>
              </a:spcAft>
              <a:buClrTx/>
            </a:pPr>
            <a:r>
              <a:rPr lang="en-US" sz="1600" b="0" i="0" dirty="0">
                <a:solidFill>
                  <a:srgbClr val="000000"/>
                </a:solidFill>
                <a:effectLst/>
                <a:latin typeface="Times New Roman" panose="02020603050405020304" pitchFamily="18" charset="0"/>
                <a:cs typeface="Times New Roman" panose="02020603050405020304" pitchFamily="18" charset="0"/>
              </a:rPr>
              <a:t>Display the required units based on what the lab is asking for i.e., Voltage, Speed, and current</a:t>
            </a:r>
            <a:endParaRPr lang="en-US" sz="1600" dirty="0">
              <a:solidFill>
                <a:schemeClr val="tx2">
                  <a:lumMod val="10000"/>
                </a:schemeClr>
              </a:solidFill>
              <a:latin typeface="Times New Roman" panose="02020603050405020304" pitchFamily="18" charset="0"/>
              <a:cs typeface="Times New Roman" panose="02020603050405020304" pitchFamily="18" charset="0"/>
            </a:endParaRPr>
          </a:p>
          <a:p>
            <a:pPr marL="285750" indent="-285750">
              <a:spcAft>
                <a:spcPts val="1200"/>
              </a:spcAft>
              <a:buClrTx/>
            </a:pPr>
            <a:r>
              <a:rPr lang="en-US" sz="1600" dirty="0">
                <a:solidFill>
                  <a:schemeClr val="tx2">
                    <a:lumMod val="10000"/>
                  </a:schemeClr>
                </a:solidFill>
                <a:latin typeface="Times New Roman" panose="02020603050405020304" pitchFamily="18" charset="0"/>
                <a:cs typeface="Times New Roman" panose="02020603050405020304" pitchFamily="18" charset="0"/>
              </a:rPr>
              <a:t>Integration Test</a:t>
            </a:r>
          </a:p>
          <a:p>
            <a:pPr marL="742950" lvl="1" indent="-285750">
              <a:spcAft>
                <a:spcPts val="1200"/>
              </a:spcAft>
              <a:buClrTx/>
            </a:pPr>
            <a:r>
              <a:rPr lang="en-US" sz="1600" b="0" i="0" dirty="0">
                <a:solidFill>
                  <a:srgbClr val="000000"/>
                </a:solidFill>
                <a:effectLst/>
                <a:latin typeface="Times New Roman" panose="02020603050405020304" pitchFamily="18" charset="0"/>
                <a:cs typeface="Times New Roman" panose="02020603050405020304" pitchFamily="18" charset="0"/>
              </a:rPr>
              <a:t>Connect the Arduino into the inverter board and the DC Generator encoder. </a:t>
            </a:r>
            <a:endParaRPr lang="en-US" sz="16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AD8F770-C157-4CD7-A4C3-4D0D731F06A3}"/>
              </a:ext>
            </a:extLst>
          </p:cNvPr>
          <p:cNvSpPr/>
          <p:nvPr/>
        </p:nvSpPr>
        <p:spPr>
          <a:xfrm>
            <a:off x="7247965" y="4685475"/>
            <a:ext cx="1667435" cy="39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10000"/>
                  </a:schemeClr>
                </a:solidFill>
                <a:latin typeface="Times New Roman" panose="02020603050405020304" pitchFamily="18" charset="0"/>
                <a:cs typeface="Times New Roman" panose="02020603050405020304" pitchFamily="18" charset="0"/>
              </a:rPr>
              <a:t>Marzouq Kraidees</a:t>
            </a:r>
          </a:p>
        </p:txBody>
      </p:sp>
      <p:pic>
        <p:nvPicPr>
          <p:cNvPr id="4" name="Recorded Sound">
            <a:hlinkClick r:id="" action="ppaction://media"/>
            <a:extLst>
              <a:ext uri="{FF2B5EF4-FFF2-40B4-BE49-F238E27FC236}">
                <a16:creationId xmlns:a16="http://schemas.microsoft.com/office/drawing/2014/main" id="{E3490F0D-053B-4B9F-845B-E00B67DAB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534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Analysis of results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3" name="Google Shape;113;p1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285750" indent="-285750">
              <a:spcAft>
                <a:spcPts val="1200"/>
              </a:spcAft>
              <a:buClrTx/>
              <a:buFont typeface="Arial" panose="020B0604020202020204" pitchFamily="34" charset="0"/>
              <a:buChar char="•"/>
            </a:pPr>
            <a:r>
              <a:rPr lang="en-US" sz="1600" dirty="0">
                <a:solidFill>
                  <a:schemeClr val="tx2">
                    <a:lumMod val="10000"/>
                  </a:schemeClr>
                </a:solidFill>
                <a:latin typeface="Times New Roman" panose="02020603050405020304" pitchFamily="18" charset="0"/>
                <a:cs typeface="Times New Roman" panose="02020603050405020304" pitchFamily="18" charset="0"/>
              </a:rPr>
              <a:t>The unit test ,Matrix was a success.</a:t>
            </a:r>
          </a:p>
          <a:p>
            <a:pPr marL="285750" indent="-285750">
              <a:spcAft>
                <a:spcPts val="1200"/>
              </a:spcAft>
              <a:buClrTx/>
              <a:buFont typeface="Arial" panose="020B0604020202020204" pitchFamily="34" charset="0"/>
              <a:buChar char="•"/>
            </a:pPr>
            <a:r>
              <a:rPr lang="en-US" sz="1600" dirty="0">
                <a:solidFill>
                  <a:schemeClr val="tx2">
                    <a:lumMod val="10000"/>
                  </a:schemeClr>
                </a:solidFill>
                <a:latin typeface="Times New Roman" panose="02020603050405020304" pitchFamily="18" charset="0"/>
                <a:cs typeface="Times New Roman" panose="02020603050405020304" pitchFamily="18" charset="0"/>
              </a:rPr>
              <a:t>The step-by-step test was a failure</a:t>
            </a:r>
          </a:p>
          <a:p>
            <a:pPr marL="285750" indent="-285750">
              <a:spcAft>
                <a:spcPts val="1200"/>
              </a:spcAft>
              <a:buClrTx/>
              <a:buFont typeface="Arial" panose="020B0604020202020204" pitchFamily="34" charset="0"/>
              <a:buChar char="•"/>
            </a:pPr>
            <a:r>
              <a:rPr lang="en-US" sz="1600" dirty="0">
                <a:solidFill>
                  <a:schemeClr val="tx2">
                    <a:lumMod val="10000"/>
                  </a:schemeClr>
                </a:solidFill>
                <a:latin typeface="Times New Roman" panose="02020603050405020304" pitchFamily="18" charset="0"/>
                <a:cs typeface="Times New Roman" panose="02020603050405020304" pitchFamily="18" charset="0"/>
              </a:rPr>
              <a:t>The integration test was a success</a:t>
            </a:r>
            <a:endParaRPr sz="16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B57C6957-0549-419F-A322-8ABD288B8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7750" y="1489824"/>
            <a:ext cx="1648750" cy="20684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4537ED6-20DF-4748-8C1C-E03E691C7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007626" y="1182500"/>
            <a:ext cx="1034102" cy="164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4B759E5-9EB8-4F74-94FD-9E52176DDE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0303" y="2603350"/>
            <a:ext cx="1648750" cy="95489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51D40E2F-0F73-4928-AC74-6EE8B6E173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6900" y="191475"/>
            <a:ext cx="609600" cy="609600"/>
          </a:xfrm>
          <a:prstGeom prst="rect">
            <a:avLst/>
          </a:prstGeom>
        </p:spPr>
      </p:pic>
      <p:sp>
        <p:nvSpPr>
          <p:cNvPr id="8" name="Google Shape;72;p13">
            <a:extLst>
              <a:ext uri="{FF2B5EF4-FFF2-40B4-BE49-F238E27FC236}">
                <a16:creationId xmlns:a16="http://schemas.microsoft.com/office/drawing/2014/main" id="{D614CDA6-E888-AA44-8F39-DEDA938A1452}"/>
              </a:ext>
            </a:extLst>
          </p:cNvPr>
          <p:cNvSpPr txBox="1"/>
          <p:nvPr/>
        </p:nvSpPr>
        <p:spPr>
          <a:xfrm>
            <a:off x="6955800" y="4570687"/>
            <a:ext cx="18003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err="1">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rPr>
              <a:t>Marzouq</a:t>
            </a:r>
            <a:r>
              <a:rPr lang="en-GB" dirty="0">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dirty="0" err="1">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rPr>
              <a:t>Kraidees</a:t>
            </a:r>
            <a:endParaRPr dirty="0">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Technical challenges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9" name="Google Shape;119;p2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285750" indent="-285750">
              <a:spcAft>
                <a:spcPts val="1200"/>
              </a:spcAft>
              <a:buClrTx/>
              <a:buFont typeface="Arial" panose="020B0604020202020204" pitchFamily="34" charset="0"/>
              <a:buChar char="•"/>
            </a:pPr>
            <a:r>
              <a:rPr lang="en-US" sz="1600" dirty="0">
                <a:solidFill>
                  <a:schemeClr val="tx2">
                    <a:lumMod val="10000"/>
                  </a:schemeClr>
                </a:solidFill>
                <a:latin typeface="Times New Roman" panose="02020603050405020304" pitchFamily="18" charset="0"/>
                <a:cs typeface="Times New Roman" panose="02020603050405020304" pitchFamily="18" charset="0"/>
              </a:rPr>
              <a:t>Redesigning the </a:t>
            </a:r>
            <a:r>
              <a:rPr lang="en-US" sz="1600" dirty="0" err="1">
                <a:solidFill>
                  <a:schemeClr val="tx2">
                    <a:lumMod val="10000"/>
                  </a:schemeClr>
                </a:solidFill>
                <a:latin typeface="Times New Roman" panose="02020603050405020304" pitchFamily="18" charset="0"/>
                <a:cs typeface="Times New Roman" panose="02020603050405020304" pitchFamily="18" charset="0"/>
              </a:rPr>
              <a:t>dSPACE</a:t>
            </a:r>
            <a:r>
              <a:rPr lang="en-US" sz="1600" dirty="0">
                <a:solidFill>
                  <a:schemeClr val="tx2">
                    <a:lumMod val="10000"/>
                  </a:schemeClr>
                </a:solidFill>
                <a:latin typeface="Times New Roman" panose="02020603050405020304" pitchFamily="18" charset="0"/>
                <a:cs typeface="Times New Roman" panose="02020603050405020304" pitchFamily="18" charset="0"/>
              </a:rPr>
              <a:t> blocks on Simulink for it to be able to run on the Arduino.</a:t>
            </a:r>
          </a:p>
          <a:p>
            <a:pPr marL="285750" indent="-285750">
              <a:spcAft>
                <a:spcPts val="1200"/>
              </a:spcAft>
              <a:buClrTx/>
              <a:buFont typeface="Arial" panose="020B0604020202020204" pitchFamily="34" charset="0"/>
              <a:buChar char="•"/>
            </a:pPr>
            <a:r>
              <a:rPr lang="en-US" sz="1600" dirty="0">
                <a:solidFill>
                  <a:schemeClr val="tx2">
                    <a:lumMod val="10000"/>
                  </a:schemeClr>
                </a:solidFill>
                <a:latin typeface="Times New Roman" panose="02020603050405020304" pitchFamily="18" charset="0"/>
                <a:cs typeface="Times New Roman" panose="02020603050405020304" pitchFamily="18" charset="0"/>
              </a:rPr>
              <a:t>Understating how the inverter board components and how it functions. </a:t>
            </a:r>
          </a:p>
          <a:p>
            <a:pPr marL="285750" indent="-285750">
              <a:spcAft>
                <a:spcPts val="1200"/>
              </a:spcAft>
              <a:buClrTx/>
              <a:buFont typeface="Arial" panose="020B0604020202020204" pitchFamily="34" charset="0"/>
              <a:buChar char="•"/>
            </a:pPr>
            <a:r>
              <a:rPr lang="en-US" sz="1600" dirty="0">
                <a:solidFill>
                  <a:schemeClr val="tx2">
                    <a:lumMod val="10000"/>
                  </a:schemeClr>
                </a:solidFill>
                <a:latin typeface="Times New Roman" panose="02020603050405020304" pitchFamily="18" charset="0"/>
                <a:cs typeface="Times New Roman" panose="02020603050405020304" pitchFamily="18" charset="0"/>
              </a:rPr>
              <a:t>Integrating the Arduino with board and the encoder.  </a:t>
            </a:r>
            <a:endParaRPr sz="16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2F173489-FFB7-43C2-8202-8AB62D1DEA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0329" y="574776"/>
            <a:ext cx="609600" cy="609600"/>
          </a:xfrm>
          <a:prstGeom prst="rect">
            <a:avLst/>
          </a:prstGeom>
        </p:spPr>
      </p:pic>
      <p:sp>
        <p:nvSpPr>
          <p:cNvPr id="5" name="Google Shape;72;p13">
            <a:extLst>
              <a:ext uri="{FF2B5EF4-FFF2-40B4-BE49-F238E27FC236}">
                <a16:creationId xmlns:a16="http://schemas.microsoft.com/office/drawing/2014/main" id="{D7D43FB8-F267-B348-ACBB-6D78B049A1F0}"/>
              </a:ext>
            </a:extLst>
          </p:cNvPr>
          <p:cNvSpPr txBox="1"/>
          <p:nvPr/>
        </p:nvSpPr>
        <p:spPr>
          <a:xfrm>
            <a:off x="7099984" y="4568724"/>
            <a:ext cx="18003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err="1">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rPr>
              <a:t>Marzouq</a:t>
            </a:r>
            <a:r>
              <a:rPr lang="en-GB" dirty="0">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dirty="0" err="1">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rPr>
              <a:t>Kraidees</a:t>
            </a:r>
            <a:endParaRPr dirty="0">
              <a:solidFill>
                <a:schemeClr val="tx2">
                  <a:lumMod val="10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0000"/>
                </a:solidFill>
                <a:latin typeface="Times New Roman" panose="02020603050405020304"/>
                <a:ea typeface="Times New Roman" panose="02020603050405020304"/>
                <a:cs typeface="Times New Roman" panose="02020603050405020304"/>
                <a:sym typeface="Times New Roman" panose="02020603050405020304"/>
              </a:rPr>
              <a:t>Project overall  </a:t>
            </a:r>
            <a:endParaRPr>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5" name="Google Shape;125;p2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6" name="Google Shape;126;p21"/>
          <p:cNvPicPr preferRelativeResize="0"/>
          <p:nvPr/>
        </p:nvPicPr>
        <p:blipFill>
          <a:blip r:embed="rId5"/>
          <a:stretch>
            <a:fillRect/>
          </a:stretch>
        </p:blipFill>
        <p:spPr>
          <a:xfrm>
            <a:off x="254550" y="1489824"/>
            <a:ext cx="8716275" cy="3134500"/>
          </a:xfrm>
          <a:prstGeom prst="rect">
            <a:avLst/>
          </a:prstGeom>
          <a:noFill/>
          <a:ln>
            <a:noFill/>
          </a:ln>
        </p:spPr>
      </p:pic>
      <p:sp>
        <p:nvSpPr>
          <p:cNvPr id="127" name="Google Shape;127;p21"/>
          <p:cNvSpPr txBox="1"/>
          <p:nvPr/>
        </p:nvSpPr>
        <p:spPr>
          <a:xfrm>
            <a:off x="1517450" y="4624325"/>
            <a:ext cx="51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Times New Roman" panose="02020603050405020304"/>
                <a:ea typeface="Times New Roman" panose="02020603050405020304"/>
                <a:cs typeface="Times New Roman" panose="02020603050405020304"/>
                <a:sym typeface="Times New Roman" panose="02020603050405020304"/>
              </a:rPr>
              <a:t>Overall hardware connections</a:t>
            </a:r>
            <a:endParaRPr>
              <a:latin typeface="Times New Roman" panose="02020603050405020304"/>
              <a:ea typeface="Times New Roman" panose="02020603050405020304"/>
              <a:cs typeface="Times New Roman" panose="02020603050405020304"/>
              <a:sym typeface="Times New Roman" panose="02020603050405020304"/>
            </a:endParaRPr>
          </a:p>
        </p:txBody>
      </p:sp>
      <p:sp>
        <p:nvSpPr>
          <p:cNvPr id="3" name="TextBox 2">
            <a:extLst>
              <a:ext uri="{FF2B5EF4-FFF2-40B4-BE49-F238E27FC236}">
                <a16:creationId xmlns:a16="http://schemas.microsoft.com/office/drawing/2014/main" id="{A19A2E04-D9B1-A84D-9145-4A6589764133}"/>
              </a:ext>
            </a:extLst>
          </p:cNvPr>
          <p:cNvSpPr txBox="1"/>
          <p:nvPr/>
        </p:nvSpPr>
        <p:spPr>
          <a:xfrm>
            <a:off x="6944139" y="4685475"/>
            <a:ext cx="2026686" cy="307777"/>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Fatemah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Alawadhi</a:t>
            </a:r>
            <a:endParaRPr lang="en-US" dirty="0">
              <a:latin typeface="Times New Roman" panose="02020603050405020304" pitchFamily="18" charset="0"/>
              <a:cs typeface="Times New Roman" panose="02020603050405020304" pitchFamily="18" charset="0"/>
            </a:endParaRPr>
          </a:p>
        </p:txBody>
      </p:sp>
      <p:pic>
        <p:nvPicPr>
          <p:cNvPr id="8" name="New Recording 2" descr="New Recording 2">
            <a:hlinkClick r:id="" action="ppaction://media"/>
            <a:extLst>
              <a:ext uri="{FF2B5EF4-FFF2-40B4-BE49-F238E27FC236}">
                <a16:creationId xmlns:a16="http://schemas.microsoft.com/office/drawing/2014/main" id="{1F3CAC88-2D92-D54F-9F2D-F58C07C4D2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6350" y="29605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948</Words>
  <Application>Microsoft Macintosh PowerPoint</Application>
  <PresentationFormat>On-screen Show (16:9)</PresentationFormat>
  <Paragraphs>71</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Times New Roman</vt:lpstr>
      <vt:lpstr>Roboto</vt:lpstr>
      <vt:lpstr>Roboto Slab</vt:lpstr>
      <vt:lpstr>Marina</vt:lpstr>
      <vt:lpstr>Low Price Drives  Final project presentation </vt:lpstr>
      <vt:lpstr>Introduction </vt:lpstr>
      <vt:lpstr>Requirements </vt:lpstr>
      <vt:lpstr>Prototypes </vt:lpstr>
      <vt:lpstr>System Architecture </vt:lpstr>
      <vt:lpstr>Testing Results </vt:lpstr>
      <vt:lpstr>Analysis of results </vt:lpstr>
      <vt:lpstr>Technical challenges </vt:lpstr>
      <vt:lpstr>Project overall  </vt:lpstr>
      <vt:lpstr> Conclusion: Final design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Price Drives  Final project presentation</dc:title>
  <dc:creator>Admin</dc:creator>
  <cp:lastModifiedBy>Fatemah A A Alawadhi</cp:lastModifiedBy>
  <cp:revision>19</cp:revision>
  <dcterms:created xsi:type="dcterms:W3CDTF">2021-04-20T18:00:00Z</dcterms:created>
  <dcterms:modified xsi:type="dcterms:W3CDTF">2021-04-21T19:32:07Z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29758A9B98D146FBB1167C01EB01DB5F</vt:lpwstr>
  </property>
  <property fmtid="{D5CDD505-2E9C-101B-9397-08002B2CF9AE}" pid="3" name="KSOProductBuildVer">
    <vt:lpwstr>2052-11.1.0.10463</vt:lpwstr>
  </property>
</Properties>
</file>